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000000"/>
          </p15:clr>
        </p15:guide>
        <p15:guide id="2" pos="3840">
          <p15:clr>
            <a:srgbClr val="000000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384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6" Type="http://schemas.openxmlformats.org/officeDocument/2006/relationships/slide" Target="slides/slide1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2" name="Google Shape;142;p10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45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7" name="Google Shape;147;p1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7" name="Google Shape;87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2" name="Google Shape;92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7" name="Google Shape;97;p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8" name="Google Shape;108;p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3" name="Google Shape;113;p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8" name="Google Shape;118;p7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7" name="Google Shape;127;p8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2" name="Google Shape;132;p9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Vuota" type="blank">
  <p:cSld name="BLANK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" name="Google Shape;14;p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olo e testo verticale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1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1"/>
          <p:cNvSpPr txBox="1"/>
          <p:nvPr>
            <p:ph idx="1" type="body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1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1_Titolo e testo verticale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2"/>
          <p:cNvSpPr txBox="1"/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2"/>
          <p:cNvSpPr txBox="1"/>
          <p:nvPr>
            <p:ph idx="1" type="body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1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Diapositiva titolo" type="title">
  <p:cSld name="TITLE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/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3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18" name="Google Shape;18;p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olo e contenuto" type="obj">
  <p:cSld name="OBJECT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4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4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4" name="Google Shape;24;p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Intestazione sezione" type="secHead">
  <p:cSld name="SECTION_HEADER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5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5"/>
          <p:cNvSpPr txBox="1"/>
          <p:nvPr>
            <p:ph idx="1" type="body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0" name="Google Shape;30;p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Due contenuti" type="twoObj">
  <p:cSld name="TWO_OBJECTS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6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6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6" name="Google Shape;36;p6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7" name="Google Shape;37;p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onfronto" type="twoTxTwoObj">
  <p:cSld name="TWO_OBJECTS_WITH_TEXT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7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7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/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3" name="Google Shape;43;p7"/>
          <p:cNvSpPr txBox="1"/>
          <p:nvPr>
            <p:ph idx="2" type="body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4" name="Google Shape;44;p7"/>
          <p:cNvSpPr txBox="1"/>
          <p:nvPr>
            <p:ph idx="3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/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5" name="Google Shape;45;p7"/>
          <p:cNvSpPr txBox="1"/>
          <p:nvPr>
            <p:ph idx="4" type="body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6" name="Google Shape;46;p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olo titolo" type="titleOnly">
  <p:cSld name="TITLE_ONLY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8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ontenuto con didascalia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9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9"/>
          <p:cNvSpPr txBox="1"/>
          <p:nvPr>
            <p:ph idx="1" type="body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9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58" name="Google Shape;58;p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Immagine con didascalia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0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0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4" name="Google Shape;64;p10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5" name="Google Shape;65;p1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9.pn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7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0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8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4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5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6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2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gradFill>
          <a:gsLst>
            <a:gs pos="0">
              <a:srgbClr val="F5F7FC"/>
            </a:gs>
            <a:gs pos="74000">
              <a:srgbClr val="A9BEE4"/>
            </a:gs>
            <a:gs pos="83000">
              <a:srgbClr val="A9BEE4"/>
            </a:gs>
            <a:gs pos="100000">
              <a:srgbClr val="C5D3ED"/>
            </a:gs>
          </a:gsLst>
          <a:lin ang="2700000" scaled="0"/>
        </a:gradFill>
      </p:bgPr>
    </p:bg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3"/>
          <p:cNvSpPr/>
          <p:nvPr/>
        </p:nvSpPr>
        <p:spPr>
          <a:xfrm>
            <a:off x="2446317" y="1626919"/>
            <a:ext cx="6329547" cy="20621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it-IT" sz="32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   Liceo Statale Regina Margherita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20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320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            Alunni n. 134  classi III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320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             Anno scol. 2018-2019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43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Grafico delle risposte di Moduli. Titolo della domanda: 9 - Prima dell’incontro informativo sulle epatiti eri a conoscenza che attraverso le tecniche di piercing e tatuaggi possono essere trasmesse malattie infettive , come HIV, epatite B e C e altre infezioni? *. Numero di risposte: 134 risposte." id="144" name="Google Shape;144;p2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381000"/>
            <a:ext cx="12192000" cy="6096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48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9" name="Google Shape;149;p2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351314" y="1769423"/>
            <a:ext cx="7315200" cy="4025734"/>
          </a:xfrm>
          <a:prstGeom prst="rect">
            <a:avLst/>
          </a:prstGeom>
          <a:noFill/>
          <a:ln>
            <a:noFill/>
          </a:ln>
        </p:spPr>
      </p:pic>
      <p:sp>
        <p:nvSpPr>
          <p:cNvPr id="150" name="Google Shape;150;p23"/>
          <p:cNvSpPr/>
          <p:nvPr/>
        </p:nvSpPr>
        <p:spPr>
          <a:xfrm>
            <a:off x="0" y="95003"/>
            <a:ext cx="12192000" cy="62542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-IT"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10 -Ti è sembrato utile l’incontro di prevenzione alla salute sulle epatiti?</a:t>
            </a:r>
            <a:endParaRPr sz="3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1" name="Google Shape;151;p23"/>
          <p:cNvSpPr txBox="1"/>
          <p:nvPr/>
        </p:nvSpPr>
        <p:spPr>
          <a:xfrm>
            <a:off x="190004" y="823363"/>
            <a:ext cx="1531917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134 risposte</a:t>
            </a:r>
            <a:endParaRPr/>
          </a:p>
        </p:txBody>
      </p:sp>
      <p:sp>
        <p:nvSpPr>
          <p:cNvPr id="152" name="Google Shape;152;p23"/>
          <p:cNvSpPr txBox="1"/>
          <p:nvPr/>
        </p:nvSpPr>
        <p:spPr>
          <a:xfrm>
            <a:off x="8668987" y="2992583"/>
            <a:ext cx="855023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61,9%</a:t>
            </a:r>
            <a:endParaRPr/>
          </a:p>
        </p:txBody>
      </p:sp>
      <p:sp>
        <p:nvSpPr>
          <p:cNvPr id="153" name="Google Shape;153;p23"/>
          <p:cNvSpPr txBox="1"/>
          <p:nvPr/>
        </p:nvSpPr>
        <p:spPr>
          <a:xfrm>
            <a:off x="6234545" y="3657601"/>
            <a:ext cx="1092530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32,8%</a:t>
            </a:r>
            <a:endParaRPr/>
          </a:p>
        </p:txBody>
      </p:sp>
      <p:sp>
        <p:nvSpPr>
          <p:cNvPr id="154" name="Google Shape;154;p23"/>
          <p:cNvSpPr txBox="1"/>
          <p:nvPr/>
        </p:nvSpPr>
        <p:spPr>
          <a:xfrm>
            <a:off x="3740727" y="4275117"/>
            <a:ext cx="819399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3%</a:t>
            </a:r>
            <a:endParaRPr/>
          </a:p>
        </p:txBody>
      </p:sp>
      <p:sp>
        <p:nvSpPr>
          <p:cNvPr id="155" name="Google Shape;155;p23"/>
          <p:cNvSpPr txBox="1"/>
          <p:nvPr/>
        </p:nvSpPr>
        <p:spPr>
          <a:xfrm>
            <a:off x="3645725" y="4928260"/>
            <a:ext cx="1258784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2,2%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Grafico delle risposte di Moduli. Titolo della domanda: 1 - Le vie di trasmissione del virus dell’epatite C sono. Numero di risposte: 134 risposte." id="89" name="Google Shape;89;p1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267493"/>
            <a:ext cx="12192000" cy="632301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Grafico delle risposte di Moduli. Titolo della domanda: 2 - Sesso ed epatite ….. Numero di risposte: 134 risposte." id="94" name="Google Shape;94;p1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266700"/>
            <a:ext cx="12192000" cy="632301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9" name="Google Shape;99;p1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173184" y="1591295"/>
            <a:ext cx="7588333" cy="4025734"/>
          </a:xfrm>
          <a:prstGeom prst="rect">
            <a:avLst/>
          </a:prstGeom>
          <a:noFill/>
          <a:ln>
            <a:noFill/>
          </a:ln>
        </p:spPr>
      </p:pic>
      <p:sp>
        <p:nvSpPr>
          <p:cNvPr id="100" name="Google Shape;100;p16"/>
          <p:cNvSpPr txBox="1"/>
          <p:nvPr/>
        </p:nvSpPr>
        <p:spPr>
          <a:xfrm>
            <a:off x="950025" y="594640"/>
            <a:ext cx="8811492" cy="5847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3 - Secondo te è vera la seguente affermazione </a:t>
            </a:r>
            <a:endParaRPr/>
          </a:p>
        </p:txBody>
      </p:sp>
      <p:sp>
        <p:nvSpPr>
          <p:cNvPr id="101" name="Google Shape;101;p16"/>
          <p:cNvSpPr txBox="1"/>
          <p:nvPr/>
        </p:nvSpPr>
        <p:spPr>
          <a:xfrm>
            <a:off x="9060873" y="4809506"/>
            <a:ext cx="1080653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90,3%</a:t>
            </a:r>
            <a:endParaRPr/>
          </a:p>
        </p:txBody>
      </p:sp>
      <p:sp>
        <p:nvSpPr>
          <p:cNvPr id="102" name="Google Shape;102;p16"/>
          <p:cNvSpPr txBox="1"/>
          <p:nvPr/>
        </p:nvSpPr>
        <p:spPr>
          <a:xfrm>
            <a:off x="5842660" y="4144488"/>
            <a:ext cx="926275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5,2%</a:t>
            </a:r>
            <a:endParaRPr/>
          </a:p>
        </p:txBody>
      </p:sp>
      <p:sp>
        <p:nvSpPr>
          <p:cNvPr id="103" name="Google Shape;103;p16"/>
          <p:cNvSpPr txBox="1"/>
          <p:nvPr/>
        </p:nvSpPr>
        <p:spPr>
          <a:xfrm>
            <a:off x="5652655" y="3515096"/>
            <a:ext cx="1365661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0,7%</a:t>
            </a:r>
            <a:endParaRPr/>
          </a:p>
        </p:txBody>
      </p:sp>
      <p:sp>
        <p:nvSpPr>
          <p:cNvPr id="104" name="Google Shape;104;p16"/>
          <p:cNvSpPr txBox="1"/>
          <p:nvPr/>
        </p:nvSpPr>
        <p:spPr>
          <a:xfrm>
            <a:off x="5652655" y="2897578"/>
            <a:ext cx="902524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3,7%</a:t>
            </a:r>
            <a:endParaRPr/>
          </a:p>
        </p:txBody>
      </p:sp>
      <p:sp>
        <p:nvSpPr>
          <p:cNvPr id="105" name="Google Shape;105;p16"/>
          <p:cNvSpPr txBox="1"/>
          <p:nvPr/>
        </p:nvSpPr>
        <p:spPr>
          <a:xfrm>
            <a:off x="308757" y="1221963"/>
            <a:ext cx="1626919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134 risposte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Grafico delle risposte di Moduli. Titolo della domanda: 4 - Hai mai pensato di fare un piercing o un tatuaggio?. Numero di risposte: 134 risposte." id="110" name="Google Shape;110;p1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617537"/>
            <a:ext cx="12192000" cy="56229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Grafico delle risposte di Moduli. Titolo della domanda: 5 - Se hai fatto un piercing o un tatuaggio, hai firmato un consenso informato  prima dell’intervento?. Numero di risposte: 33 risposte." id="115" name="Google Shape;115;p1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381000"/>
            <a:ext cx="12192000" cy="6096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0" name="Google Shape;120;p1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125684" y="1900052"/>
            <a:ext cx="7457704" cy="3705101"/>
          </a:xfrm>
          <a:prstGeom prst="rect">
            <a:avLst/>
          </a:prstGeom>
          <a:noFill/>
          <a:ln>
            <a:noFill/>
          </a:ln>
        </p:spPr>
      </p:pic>
      <p:sp>
        <p:nvSpPr>
          <p:cNvPr id="121" name="Google Shape;121;p19"/>
          <p:cNvSpPr txBox="1"/>
          <p:nvPr/>
        </p:nvSpPr>
        <p:spPr>
          <a:xfrm>
            <a:off x="1531916" y="439388"/>
            <a:ext cx="7861466" cy="5847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6 - Hai avuto complicazioni infettive?</a:t>
            </a:r>
            <a:endParaRPr/>
          </a:p>
        </p:txBody>
      </p:sp>
      <p:sp>
        <p:nvSpPr>
          <p:cNvPr id="122" name="Google Shape;122;p19"/>
          <p:cNvSpPr txBox="1"/>
          <p:nvPr/>
        </p:nvSpPr>
        <p:spPr>
          <a:xfrm>
            <a:off x="2743200" y="4346369"/>
            <a:ext cx="819397" cy="38120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3,1%</a:t>
            </a:r>
            <a:endParaRPr/>
          </a:p>
        </p:txBody>
      </p:sp>
      <p:sp>
        <p:nvSpPr>
          <p:cNvPr id="123" name="Google Shape;123;p19"/>
          <p:cNvSpPr txBox="1"/>
          <p:nvPr/>
        </p:nvSpPr>
        <p:spPr>
          <a:xfrm>
            <a:off x="7861465" y="2909455"/>
            <a:ext cx="1318161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96,9%</a:t>
            </a:r>
            <a:endParaRPr/>
          </a:p>
        </p:txBody>
      </p:sp>
      <p:sp>
        <p:nvSpPr>
          <p:cNvPr id="124" name="Google Shape;124;p19"/>
          <p:cNvSpPr txBox="1"/>
          <p:nvPr/>
        </p:nvSpPr>
        <p:spPr>
          <a:xfrm>
            <a:off x="570016" y="1031466"/>
            <a:ext cx="1555668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32 risposte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Grafico delle risposte di Moduli. Titolo della domanda: 7 - Sei sicuro di essere stato trattato/a con strumenti sterilizzati?. Numero di risposte: 33 risposte." id="129" name="Google Shape;129;p2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617538"/>
            <a:ext cx="12192000" cy="56229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4" name="Google Shape;134;p2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911927" y="1686296"/>
            <a:ext cx="8122722" cy="4180114"/>
          </a:xfrm>
          <a:prstGeom prst="rect">
            <a:avLst/>
          </a:prstGeom>
          <a:noFill/>
          <a:ln>
            <a:noFill/>
          </a:ln>
        </p:spPr>
      </p:pic>
      <p:sp>
        <p:nvSpPr>
          <p:cNvPr id="135" name="Google Shape;135;p21"/>
          <p:cNvSpPr txBox="1"/>
          <p:nvPr/>
        </p:nvSpPr>
        <p:spPr>
          <a:xfrm>
            <a:off x="190005" y="391886"/>
            <a:ext cx="11732821" cy="5847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8- A chi ti sei rivolto o ti rivolgeresti per fare un piercing o tatuaggio?</a:t>
            </a:r>
            <a:endParaRPr/>
          </a:p>
        </p:txBody>
      </p:sp>
      <p:sp>
        <p:nvSpPr>
          <p:cNvPr id="136" name="Google Shape;136;p21"/>
          <p:cNvSpPr txBox="1"/>
          <p:nvPr/>
        </p:nvSpPr>
        <p:spPr>
          <a:xfrm>
            <a:off x="5462649" y="2541319"/>
            <a:ext cx="973777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0,7%</a:t>
            </a:r>
            <a:endParaRPr/>
          </a:p>
        </p:txBody>
      </p:sp>
      <p:sp>
        <p:nvSpPr>
          <p:cNvPr id="137" name="Google Shape;137;p21"/>
          <p:cNvSpPr txBox="1"/>
          <p:nvPr/>
        </p:nvSpPr>
        <p:spPr>
          <a:xfrm>
            <a:off x="8728364" y="3170712"/>
            <a:ext cx="902523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77,6%</a:t>
            </a:r>
            <a:endParaRPr/>
          </a:p>
        </p:txBody>
      </p:sp>
      <p:sp>
        <p:nvSpPr>
          <p:cNvPr id="138" name="Google Shape;138;p21"/>
          <p:cNvSpPr txBox="1"/>
          <p:nvPr/>
        </p:nvSpPr>
        <p:spPr>
          <a:xfrm>
            <a:off x="5462649" y="3918856"/>
            <a:ext cx="1080655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1,5%</a:t>
            </a:r>
            <a:endParaRPr/>
          </a:p>
        </p:txBody>
      </p:sp>
      <p:sp>
        <p:nvSpPr>
          <p:cNvPr id="139" name="Google Shape;139;p21"/>
          <p:cNvSpPr txBox="1"/>
          <p:nvPr/>
        </p:nvSpPr>
        <p:spPr>
          <a:xfrm>
            <a:off x="6258296" y="4607626"/>
            <a:ext cx="890649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20,1%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Tema di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